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86" r:id="rId3"/>
    <p:sldId id="260" r:id="rId4"/>
    <p:sldId id="269" r:id="rId5"/>
    <p:sldId id="259" r:id="rId6"/>
    <p:sldId id="258" r:id="rId7"/>
    <p:sldId id="257" r:id="rId8"/>
    <p:sldId id="274" r:id="rId9"/>
    <p:sldId id="276" r:id="rId10"/>
    <p:sldId id="275" r:id="rId11"/>
    <p:sldId id="273" r:id="rId12"/>
    <p:sldId id="262" r:id="rId13"/>
    <p:sldId id="261" r:id="rId14"/>
    <p:sldId id="263" r:id="rId15"/>
    <p:sldId id="264" r:id="rId16"/>
    <p:sldId id="265" r:id="rId17"/>
    <p:sldId id="268" r:id="rId18"/>
    <p:sldId id="278" r:id="rId19"/>
    <p:sldId id="279" r:id="rId20"/>
    <p:sldId id="280" r:id="rId21"/>
    <p:sldId id="281" r:id="rId22"/>
    <p:sldId id="287" r:id="rId23"/>
    <p:sldId id="282" r:id="rId24"/>
    <p:sldId id="283" r:id="rId25"/>
    <p:sldId id="284" r:id="rId26"/>
    <p:sldId id="271" r:id="rId27"/>
    <p:sldId id="285" r:id="rId28"/>
    <p:sldId id="272" r:id="rId29"/>
    <p:sldId id="266" r:id="rId30"/>
    <p:sldId id="26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54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88" autoAdjust="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B470A-C015-4A3E-A7FC-BDA3B613D2AC}" type="datetimeFigureOut">
              <a:rPr lang="ru-RU" smtClean="0"/>
              <a:t>26.06.2025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5D93B-B60A-47E2-9B46-48FFF28B05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925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5D93B-B60A-47E2-9B46-48FFF28B05D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8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0AA3B-B5B0-474B-B35B-D7D3BB06F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79D8D-A657-48A5-8166-6ACAE6AB1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CDD60-E169-4753-942C-EB0ED8507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28E94-7767-4BBB-8316-6B55FBC9B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F0CFB-3320-4083-945A-1996BB9E2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B6BE7-1533-4640-9CC5-8151B5DD3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68691-567C-422F-B98E-B1624EEC8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D4471-5543-484E-9719-7D53C5DE3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F7467-3FE8-4693-AA0F-603C8C6EC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24A5B-7F2F-4E6B-A8FF-EE6EAB4CC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5B017-852C-44BB-B3E1-936DB224C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E054F-E9F4-4132-8F8A-6E0E08F86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21E09A6-4B10-4BB3-A120-8632B2866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  <p:sldLayoutId id="214748366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484784"/>
            <a:ext cx="8219256" cy="5016050"/>
          </a:xfrm>
        </p:spPr>
        <p:txBody>
          <a:bodyPr/>
          <a:lstStyle/>
          <a:p>
            <a:b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уроку по химии     на тему «Белки»</a:t>
            </a:r>
            <a:br>
              <a:rPr lang="ru-RU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Подготовила                                      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Белинская Н.В.</a:t>
            </a:r>
            <a:b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преподаватель ГБПОУ «СГХТ»</a:t>
            </a:r>
            <a:br>
              <a:rPr lang="ru-RU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60648"/>
            <a:ext cx="80346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ГБПОУ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Соликамский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горно-химический техникум»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0AA3B-B5B0-474B-B35B-D7D3BB06F2C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Компьютер\Desktop\ГРУППА КС\классификация белков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2064"/>
            <a:ext cx="8785093" cy="658882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81000"/>
            <a:ext cx="8075240" cy="671736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белков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52600"/>
            <a:ext cx="6013648" cy="4343400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Протеины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белки, при гидролизе которых образуются только аминокислоты.</a:t>
            </a:r>
          </a:p>
          <a:p>
            <a:pPr algn="just"/>
            <a:endParaRPr lang="ru-RU" sz="28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Протеиды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(сложные белки) – при гидролизе дают аминокислоты и другие соединения (например, углеводы, липиды, нуклеиновые кислоты).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333" y="2783339"/>
            <a:ext cx="2461667" cy="1731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57552"/>
            <a:ext cx="8291264" cy="1694265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Строение белковых молекул</a:t>
            </a:r>
            <a:br>
              <a:rPr lang="ru-RU" b="1" dirty="0">
                <a:solidFill>
                  <a:srgbClr val="EB15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6768752" cy="5472608"/>
          </a:xfrm>
        </p:spPr>
        <p:txBody>
          <a:bodyPr/>
          <a:lstStyle/>
          <a:p>
            <a:pPr>
              <a:buNone/>
            </a:pP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Первичная структура белка </a:t>
            </a:r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это последовательность аминокислотных остатков в полипептидной цепи, соединённых пептидными связями.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ksufon1.narod.ru/img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6" y="3304329"/>
            <a:ext cx="8474273" cy="34331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Вторичная структура белка</a:t>
            </a:r>
            <a:endParaRPr lang="ru-RU" sz="40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5321182" cy="4467200"/>
          </a:xfrm>
        </p:spPr>
        <p:txBody>
          <a:bodyPr/>
          <a:lstStyle/>
          <a:p>
            <a:pPr>
              <a:buNone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el-GR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α</a:t>
            </a:r>
            <a:r>
              <a:rPr lang="ru-RU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-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спираль, которая образуется в результате скручивания полипептидной цепи за счет водородных связей  между группами: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−C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−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−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−</a:t>
            </a:r>
            <a:r>
              <a:rPr lang="ru-RU" sz="28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Например, гормон инсулин, фермент 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рибонуклеаза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белок крови гемоглобин, белки некоторых вирусов.</a:t>
            </a:r>
            <a:endParaRPr lang="ru-RU" sz="2800" b="1" dirty="0">
              <a:solidFill>
                <a:srgbClr val="002060"/>
              </a:solidFill>
              <a:effectLst/>
              <a:latin typeface="Book Antiqua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>
                <a:effectLst/>
                <a:latin typeface="Book Antiqua"/>
                <a:cs typeface="Times New Roman" pitchFamily="18" charset="0"/>
              </a:rPr>
              <a:t>                 </a:t>
            </a: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8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multiring.ru/course/biology/content/chapter8/section1/images/te080101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7518" y="1308950"/>
            <a:ext cx="2857520" cy="514353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Третичная структура белка</a:t>
            </a:r>
            <a:endParaRPr lang="ru-RU" sz="40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29684" cy="4810140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Это пространственная  конфигурация спирали.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Образована дисульфидными (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S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S -)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гидрофобными и ионными связями.</a:t>
            </a:r>
          </a:p>
        </p:txBody>
      </p:sp>
      <p:pic>
        <p:nvPicPr>
          <p:cNvPr id="5124" name="Picture 4" descr="http://edu.dvgups.ru/METDOC/ENF/HIMIJ/KSE/METOD/SOSNINA/Image91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3767" y="1647323"/>
            <a:ext cx="3753846" cy="629022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931224" cy="908720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Физические свойства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5760640" cy="568863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Свойства белков разнообразны.</a:t>
            </a:r>
          </a:p>
          <a:p>
            <a:pPr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Одни белки растворяются в воде (глобулярные), образуя коллоидные растворы (например, белок яйца); </a:t>
            </a:r>
          </a:p>
          <a:p>
            <a:pPr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другие - растворяются в разбавленных растворах солей; </a:t>
            </a:r>
          </a:p>
          <a:p>
            <a:pPr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третьи (фибриллярные) - не растворимы (например, белки покровных тканей).</a:t>
            </a:r>
          </a:p>
          <a:p>
            <a:pPr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Белки не имеют температуры плавления и кипения.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8" y="-74232"/>
            <a:ext cx="8229600" cy="1000108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6840760" cy="5773312"/>
          </a:xfrm>
        </p:spPr>
        <p:txBody>
          <a:bodyPr/>
          <a:lstStyle/>
          <a:p>
            <a:pPr marL="514350" indent="-514350">
              <a:buNone/>
            </a:pP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    Горение белков. </a:t>
            </a:r>
          </a:p>
          <a:p>
            <a:pPr marL="514350" indent="-514350" algn="just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Белки горят с образованием азота, углекислого газа и воды, а также некоторых других веществ. </a:t>
            </a:r>
          </a:p>
          <a:p>
            <a:pPr marL="514350" indent="-514350"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Горение сопровождается характерным запахом жжёных перьев.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Гидролиз белков: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Белок + Н2О →α-аминокислоты</a:t>
            </a:r>
          </a:p>
          <a:p>
            <a:pPr marL="514350" indent="-514350">
              <a:spcBef>
                <a:spcPts val="0"/>
              </a:spcBef>
              <a:buNone/>
            </a:pPr>
            <a:endParaRPr lang="ru-RU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kk.docdat.com/pars_docs/refs/376/375116/375116_html_8601b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32" y="4749646"/>
            <a:ext cx="7738060" cy="1880099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Химические свойства белков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65436"/>
            <a:ext cx="6624736" cy="5043264"/>
          </a:xfrm>
        </p:spPr>
        <p:txBody>
          <a:bodyPr/>
          <a:lstStyle/>
          <a:p>
            <a:pPr marL="514350" indent="-514350">
              <a:buNone/>
            </a:pPr>
            <a:r>
              <a:rPr lang="ru-RU" sz="2400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3</a:t>
            </a:r>
            <a:r>
              <a:rPr lang="ru-RU" sz="2800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.  </a:t>
            </a:r>
            <a:r>
              <a:rPr lang="ru-RU" sz="2800" b="1" i="1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Денатурация белков (свёртывание):</a:t>
            </a:r>
          </a:p>
          <a:p>
            <a:pPr marL="514350" indent="-514350">
              <a:buNone/>
            </a:pPr>
            <a:r>
              <a:rPr lang="ru-RU" sz="2400" dirty="0">
                <a:effectLst/>
                <a:latin typeface="Times New Roman"/>
                <a:cs typeface="Times New Roman"/>
              </a:rPr>
              <a:t>   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Белок в растворе + кислоты, щелочи, соли тяжелых металлов, 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t˚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УФ - лучи  → Белок с изменённой вторичной и третичной структурой.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rgbClr val="FFFF00"/>
                </a:solidFill>
                <a:effectLst/>
                <a:latin typeface="Book Antiqua"/>
                <a:cs typeface="Times New Roman" pitchFamily="18" charset="0"/>
              </a:rPr>
              <a:t>4.   Цветные (качественные) реакции :</a:t>
            </a:r>
          </a:p>
          <a:p>
            <a:pPr marL="514350" indent="-514350">
              <a:buNone/>
            </a:pPr>
            <a:r>
              <a:rPr lang="ru-RU" sz="2800" b="1" i="1" dirty="0">
                <a:solidFill>
                  <a:srgbClr val="FFFF00"/>
                </a:solidFill>
                <a:effectLst/>
                <a:latin typeface="Book Antiqua"/>
                <a:cs typeface="Times New Roman" pitchFamily="18" charset="0"/>
              </a:rPr>
              <a:t>   а) Ксантопротеиновая реакция:</a:t>
            </a:r>
          </a:p>
          <a:p>
            <a:pPr marL="514350" indent="-514350">
              <a:buNone/>
            </a:pPr>
            <a:r>
              <a:rPr lang="ru-RU" sz="2400" b="1" i="1" dirty="0">
                <a:effectLst/>
                <a:latin typeface="Book Antiqua"/>
                <a:cs typeface="Times New Roman" pitchFamily="18" charset="0"/>
              </a:rPr>
              <a:t>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Белок + </a:t>
            </a:r>
            <a:r>
              <a:rPr lang="en-US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HNO</a:t>
            </a:r>
            <a:r>
              <a:rPr lang="en-US" sz="16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3</a:t>
            </a:r>
            <a:r>
              <a:rPr lang="en-US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  →</a:t>
            </a:r>
            <a:r>
              <a:rPr lang="ru-RU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 Жёлтое 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                                     окрашивание</a:t>
            </a:r>
          </a:p>
          <a:p>
            <a:pPr marL="514350" indent="-514350">
              <a:buNone/>
            </a:pPr>
            <a:r>
              <a:rPr lang="ru-RU" sz="2400" b="1" i="1" dirty="0">
                <a:solidFill>
                  <a:srgbClr val="FFFF00"/>
                </a:solidFill>
                <a:effectLst/>
                <a:latin typeface="Book Antiqua"/>
                <a:cs typeface="Times New Roman" pitchFamily="18" charset="0"/>
              </a:rPr>
              <a:t>    </a:t>
            </a:r>
            <a:r>
              <a:rPr lang="ru-RU" sz="2800" b="1" i="1" dirty="0">
                <a:solidFill>
                  <a:srgbClr val="FFFF00"/>
                </a:solidFill>
                <a:effectLst/>
                <a:latin typeface="Book Antiqua"/>
                <a:cs typeface="Times New Roman" pitchFamily="18" charset="0"/>
              </a:rPr>
              <a:t>б) Биуретовая реакция:</a:t>
            </a:r>
          </a:p>
          <a:p>
            <a:pPr marL="514350" indent="-514350">
              <a:buNone/>
            </a:pPr>
            <a:r>
              <a:rPr lang="ru-RU" sz="2400" b="1" i="1" dirty="0">
                <a:effectLst/>
                <a:latin typeface="Book Antiqua"/>
                <a:cs typeface="Times New Roman" pitchFamily="18" charset="0"/>
              </a:rPr>
              <a:t>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Белок + </a:t>
            </a:r>
            <a:r>
              <a:rPr lang="en-US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CuSO</a:t>
            </a:r>
            <a:r>
              <a:rPr lang="en-US" sz="16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4 </a:t>
            </a:r>
            <a:r>
              <a:rPr lang="en-US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+ NaOH  → </a:t>
            </a:r>
            <a:endParaRPr lang="ru-RU" sz="2400" b="1" dirty="0">
              <a:solidFill>
                <a:srgbClr val="002060"/>
              </a:solidFill>
              <a:effectLst/>
              <a:latin typeface="Book Antiqua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Book Antiqua"/>
                <a:cs typeface="Times New Roman" pitchFamily="18" charset="0"/>
              </a:rPr>
              <a:t>    Ярко-фиолетовое окрашивание</a:t>
            </a:r>
            <a:endParaRPr lang="ru-RU" sz="2400" b="1" dirty="0">
              <a:solidFill>
                <a:srgbClr val="002060"/>
              </a:solidFill>
              <a:effectLst/>
              <a:latin typeface="Times New Roman"/>
              <a:cs typeface="Times New Roman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umotnas.ru/umot/organicheskaya-himiya/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4332"/>
            <a:ext cx="3491880" cy="281366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Денатурация белка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7128792" cy="4971256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Разрушение природной формы</a:t>
            </a:r>
            <a:r>
              <a:rPr lang="en" sz="2800" b="1" i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 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белковой молекулы под действием различных дестабилизирующих факторов. 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Аминокислотная последовательность белка не изменяется.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Приводит к потере белками их естественных свойств и функций.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/>
                <a:ea typeface="+mn-lt"/>
                <a:cs typeface="+mn-lt"/>
              </a:rPr>
              <a:t>Процесс частично обратим, если разрушение не затронуло первичную структуру белковой молекулы.</a:t>
            </a:r>
            <a:endParaRPr lang="ru-RU" sz="2800" b="1" dirty="0">
              <a:solidFill>
                <a:srgbClr val="002060"/>
              </a:solidFill>
              <a:effectLst/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92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47248" cy="1558135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Реактивы для опытов с белком куриного яйца</a:t>
            </a:r>
          </a:p>
        </p:txBody>
      </p:sp>
      <p:pic>
        <p:nvPicPr>
          <p:cNvPr id="4" name="Объект 3" descr="Изображение выглядит как стена, в помещении, пить, Пластиковая бутылка&#10;&#10;Автоматически созданное описание">
            <a:extLst>
              <a:ext uri="{FF2B5EF4-FFF2-40B4-BE49-F238E27FC236}">
                <a16:creationId xmlns:a16="http://schemas.microsoft.com/office/drawing/2014/main" id="{53002A36-AB21-614D-7CCE-8737ECC95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0208" b="27613"/>
          <a:stretch/>
        </p:blipFill>
        <p:spPr>
          <a:xfrm>
            <a:off x="364704" y="1844824"/>
            <a:ext cx="8496944" cy="477856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702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859216" cy="576064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6696744" cy="5328592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строении, свойствах и функциях белков, их значения в жизнедеятельности организмов, 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анализировать химическое строение молекул белка, понимания механизмов денатурации и гидролиза белков, 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полученных знаний для объяснения процессов, происходящих в организме человека и природе.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7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68760"/>
            <a:ext cx="8892480" cy="144016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Необратимая денатурация белка</a:t>
            </a:r>
            <a:b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действием концентрированных кислот</a:t>
            </a:r>
          </a:p>
        </p:txBody>
      </p:sp>
      <p:pic>
        <p:nvPicPr>
          <p:cNvPr id="4" name="Объект 3" descr="Изображение выглядит как в помещении, пол, стена, удержание&#10;&#10;Автоматически созданное описание">
            <a:extLst>
              <a:ext uri="{FF2B5EF4-FFF2-40B4-BE49-F238E27FC236}">
                <a16:creationId xmlns:a16="http://schemas.microsoft.com/office/drawing/2014/main" id="{F8ABFCE0-3AAA-663B-CD3B-D16116465F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434" y="2492896"/>
            <a:ext cx="2242240" cy="30243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119687" y="4941168"/>
            <a:ext cx="2220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FFFF00"/>
                </a:solidFill>
              </a:rPr>
              <a:t>Серная кислота</a:t>
            </a:r>
          </a:p>
        </p:txBody>
      </p:sp>
      <p:pic>
        <p:nvPicPr>
          <p:cNvPr id="8" name="Рисунок 7" descr="Изображение выглядит как в помещении, Лабораторное оборудование, Прозрачный материал, Раствор&#10;&#10;Автоматически созданное описание">
            <a:extLst>
              <a:ext uri="{FF2B5EF4-FFF2-40B4-BE49-F238E27FC236}">
                <a16:creationId xmlns:a16="http://schemas.microsoft.com/office/drawing/2014/main" id="{D1A04855-8576-13EF-472D-4675AA58FC6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9866" y="3161615"/>
            <a:ext cx="2371899" cy="30962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3753" y="5733256"/>
            <a:ext cx="2590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FFFF00"/>
                </a:solidFill>
              </a:rPr>
              <a:t>Уксусная кислота</a:t>
            </a:r>
          </a:p>
        </p:txBody>
      </p:sp>
      <p:pic>
        <p:nvPicPr>
          <p:cNvPr id="10" name="Рисунок 9" descr="Изображение выглядит как в помещении, стена, человек, гвоздь&#10;&#10;Автоматически созданное описание">
            <a:extLst>
              <a:ext uri="{FF2B5EF4-FFF2-40B4-BE49-F238E27FC236}">
                <a16:creationId xmlns:a16="http://schemas.microsoft.com/office/drawing/2014/main" id="{716A217B-04E9-A817-C6AC-B2D870218F9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4687" y="2475736"/>
            <a:ext cx="2378873" cy="3122624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в помещении, гвоздь, Лабораторное оборудование, безалкогольный напиток&#10;&#10;Автоматически созданное описание">
            <a:extLst>
              <a:ext uri="{FF2B5EF4-FFF2-40B4-BE49-F238E27FC236}">
                <a16:creationId xmlns:a16="http://schemas.microsoft.com/office/drawing/2014/main" id="{463A24F0-4BC5-0552-0115-18690694F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1300" r="-2" b="3053"/>
          <a:stretch/>
        </p:blipFill>
        <p:spPr>
          <a:xfrm>
            <a:off x="2034230" y="3161615"/>
            <a:ext cx="2539524" cy="30962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36036" y="5085184"/>
            <a:ext cx="2170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Соляная кислота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75741" y="5733256"/>
            <a:ext cx="2024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Азотная кислота</a:t>
            </a:r>
          </a:p>
        </p:txBody>
      </p:sp>
    </p:spTree>
    <p:extLst>
      <p:ext uri="{BB962C8B-B14F-4D97-AF65-F5344CB8AC3E}">
        <p14:creationId xmlns:p14="http://schemas.microsoft.com/office/powerpoint/2010/main" val="3875673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Необратимая денатурация белка</a:t>
            </a:r>
            <a:b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действием солей тяжёлых металлов</a:t>
            </a:r>
            <a:endParaRPr lang="ru-RU" sz="4000" b="1" dirty="0">
              <a:effectLst/>
            </a:endParaRPr>
          </a:p>
        </p:txBody>
      </p:sp>
      <p:pic>
        <p:nvPicPr>
          <p:cNvPr id="4" name="Объект 3" descr="Изображение выглядит как в помещении, удержание, Лабораторное оборудование, пол&#10;&#10;Автоматически созданное описание">
            <a:extLst>
              <a:ext uri="{FF2B5EF4-FFF2-40B4-BE49-F238E27FC236}">
                <a16:creationId xmlns:a16="http://schemas.microsoft.com/office/drawing/2014/main" id="{A9353435-1ED0-0FD0-F7CF-1AE4969EF0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16235"/>
            <a:ext cx="2236397" cy="2952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1" y="4221088"/>
            <a:ext cx="2236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Нитрат свинца </a:t>
            </a:r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(NO3)2</a:t>
            </a:r>
          </a:p>
        </p:txBody>
      </p:sp>
      <p:pic>
        <p:nvPicPr>
          <p:cNvPr id="6" name="Рисунок 5" descr="Изображение выглядит как пить, в помещении,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id="{3CFFF013-D3A8-0BE2-DD26-8B38EE2ADE8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6397" y="3212976"/>
            <a:ext cx="2350824" cy="31683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85949" y="5661247"/>
            <a:ext cx="2062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 железа FeSO4</a:t>
            </a:r>
          </a:p>
        </p:txBody>
      </p:sp>
      <p:pic>
        <p:nvPicPr>
          <p:cNvPr id="8" name="Рисунок 7" descr="Изображение выглядит как в помещении, Прозрачный материал, Лабораторное оборудование, жидкость&#10;&#10;Автоматически созданное описание">
            <a:extLst>
              <a:ext uri="{FF2B5EF4-FFF2-40B4-BE49-F238E27FC236}">
                <a16:creationId xmlns:a16="http://schemas.microsoft.com/office/drawing/2014/main" id="{62C3FA1E-EDBB-2600-C1B7-0E647AB9C49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6552" y="3212976"/>
            <a:ext cx="2403057" cy="31683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87221" y="5661248"/>
            <a:ext cx="2403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 никеля NiSO4</a:t>
            </a:r>
          </a:p>
        </p:txBody>
      </p:sp>
      <p:pic>
        <p:nvPicPr>
          <p:cNvPr id="10" name="Рисунок 9" descr="Изображение выглядит как в помещении, гвоздь, палец, безалкогольный напиток&#10;&#10;Автоматически созданное описание">
            <a:extLst>
              <a:ext uri="{FF2B5EF4-FFF2-40B4-BE49-F238E27FC236}">
                <a16:creationId xmlns:a16="http://schemas.microsoft.com/office/drawing/2014/main" id="{240F7AFF-1632-E832-0F5B-D15464E2A30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9878" y="1879932"/>
            <a:ext cx="2281713" cy="30249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38045" y="4221088"/>
            <a:ext cx="2098450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 меди CuSO4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47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19256" cy="1875656"/>
          </a:xfrm>
        </p:spPr>
        <p:txBody>
          <a:bodyPr/>
          <a:lstStyle/>
          <a:p>
            <a:r>
              <a:rPr lang="en-US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Денатурация </a:t>
            </a:r>
            <a:r>
              <a:rPr lang="en-US" sz="40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  <a:r>
              <a:rPr lang="en-US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действием </a:t>
            </a:r>
            <a:r>
              <a:rPr lang="en-US" sz="40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этилового</a:t>
            </a:r>
            <a:r>
              <a:rPr lang="en-US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спирта</a:t>
            </a:r>
            <a:r>
              <a:rPr lang="en-US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5" name="Объект 4" descr="Изображение выглядит как в помещении, удержание, гвоздь, палец&#10;&#10;Автоматически созданное описание">
            <a:extLst>
              <a:ext uri="{FF2B5EF4-FFF2-40B4-BE49-F238E27FC236}">
                <a16:creationId xmlns:a16="http://schemas.microsoft.com/office/drawing/2014/main" id="{2BB02409-2DF3-6644-E22E-26C51E245C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2926"/>
          <a:stretch/>
        </p:blipFill>
        <p:spPr>
          <a:xfrm>
            <a:off x="323528" y="1756624"/>
            <a:ext cx="3614684" cy="49648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39952" y="3933056"/>
            <a:ext cx="43924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  вызывает свёртывание белков, препятствует перевариванию и усвоению пищи</a:t>
            </a:r>
          </a:p>
        </p:txBody>
      </p:sp>
    </p:spTree>
    <p:extLst>
      <p:ext uri="{BB962C8B-B14F-4D97-AF65-F5344CB8AC3E}">
        <p14:creationId xmlns:p14="http://schemas.microsoft.com/office/powerpoint/2010/main" val="134330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496944" cy="1512168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Денатурирующие факторы белков     человеческого организма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507288" cy="482724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ru-RU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 воздействия: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</a:p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работники дорожных служб, шахтёры, </a:t>
            </a:r>
          </a:p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горняки и другие специалисты, использующие вибрирующие инструменты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Действие высоких температур: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</a:p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рабочие горячих цехов – металлурги, стекловары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Электромагнитное излучение: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врачи – рентгенологи, работники АЭС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Химическое воздействие: </a:t>
            </a:r>
          </a:p>
          <a:p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работники химических производств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  <p:pic>
        <p:nvPicPr>
          <p:cNvPr id="4" name="Picture 2" descr="C:\Users\Компьютер\Desktop\6382c1fbc555494e0c5350d430fa7c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8259" y="5120187"/>
            <a:ext cx="2363693" cy="157382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6" name="Picture 3" descr="C:\Users\Компьютер\Desktop\4aadb38290dc48c3be85c82b724994f0_2230x14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306" y="3140968"/>
            <a:ext cx="2363693" cy="1572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23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396536" cy="1008112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Вредный производственный фактор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1"/>
            <a:ext cx="7272808" cy="552472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фактор производственной среды или трудового процесса, воздействие которого может вызвать профессиональное заболевание (ст. 209 ТК РФ) или другое нарушение состояния здоровья, повреждение здоровья потомства. 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горно-добывающей промышленности в шахте: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Химические: вредные вещества во вдыхаемом воздухе (пыль, выхлопные газы).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Физические: производственный шум,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Вибрация,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освещённость.</a:t>
            </a:r>
          </a:p>
          <a:p>
            <a:pPr marL="0" indent="0" algn="just"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268" y="404664"/>
            <a:ext cx="9396536" cy="599728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сотрудникам вредного производства: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7776864" cy="482724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Сокращенная рабочая смена</a:t>
            </a: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Бесплатная выдача всем работникам спецодежды</a:t>
            </a: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Прохождение внеочередных медицинских осмотров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Бесплатная выдача молока</a:t>
            </a: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Компенсации и доплаты за питание</a:t>
            </a: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Более продолжительный оплачиваемый отпуск</a:t>
            </a: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Посещение санаториев за счет работодателя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Ранний выход на пенсию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/>
              <a:buChar char="•"/>
            </a:pP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/>
              <a:buChar char="•"/>
            </a:pP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40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9073008" cy="576064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Превращение белков в организме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692696"/>
            <a:ext cx="7416824" cy="5403304"/>
          </a:xfrm>
        </p:spPr>
        <p:txBody>
          <a:bodyPr/>
          <a:lstStyle/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организме животных и человека под влиянием ферментов происходит гидролиз белков. В результате образуются аминокислоты, которые всасываются ворсинками кишечник в кровь и используются для образования белков, специфичных данному организму.</a:t>
            </a:r>
          </a:p>
        </p:txBody>
      </p:sp>
      <p:pic>
        <p:nvPicPr>
          <p:cNvPr id="1026" name="Picture 2" descr="http://sportwiki.to/images/a/af/Belkoviy_obme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944" y="3762914"/>
            <a:ext cx="5285272" cy="312478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1769"/>
            <a:ext cx="8496944" cy="1080120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6480720" cy="5192489"/>
          </a:xfrm>
        </p:spPr>
        <p:txBody>
          <a:bodyPr/>
          <a:lstStyle/>
          <a:p>
            <a:pPr marL="457200" indent="-457200" algn="just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Белки имеют сложную структуру и выполняют важные функции в организме.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На основе проведения химических реакций доказано, что денатурацию белка вызывают высокие температуры, концентрированные и разбавленные кислоты, соли тяжёлых металлов.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Arial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Обратимая денатурация белков имеет важное социальное значение.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5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54864"/>
            <a:ext cx="8507288" cy="1142984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Успехи в изучении и синтезе белков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6512" y="980728"/>
            <a:ext cx="6465900" cy="5662982"/>
          </a:xfrm>
        </p:spPr>
        <p:txBody>
          <a:bodyPr/>
          <a:lstStyle/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Синтез белков в условиях лабораторий и химических заводов – задача очень сложная. Решение её явится величайшей победой всего человечества.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Первый белок, у которого в 1954 г. удалось расшифровать  первичную структуру, был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инсулин</a:t>
            </a:r>
            <a:r>
              <a:rPr lang="ru-RU" sz="20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i="1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Для этого потребовалось почти 10 лет. 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Осуществится возможность биохимического и синтетического получения пищи. В настоящее время разработаны пути  получения  более 120 разных видов  искусственных мясных и рыбных продуктов.        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Практическое осуществление этого ведется в двух направлениях: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1) использование белков растений, например сои;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2) использование белков продуктов, полученных микробиологическим путём из нефти.</a:t>
            </a:r>
          </a:p>
          <a:p>
            <a:pPr>
              <a:buNone/>
            </a:pP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ogormonah.ru/wp-content/uploads/2016/01/sekretsiya-insulina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794" y="1428736"/>
            <a:ext cx="2643206" cy="1785950"/>
          </a:xfrm>
          <a:prstGeom prst="rect">
            <a:avLst/>
          </a:prstGeom>
          <a:noFill/>
        </p:spPr>
      </p:pic>
      <p:pic>
        <p:nvPicPr>
          <p:cNvPr id="30724" name="Picture 4" descr="http://cdn.arstechnica.net/wp-content/uploads/2011/11/petri-meat-4ec1794-int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6992" y="3286124"/>
            <a:ext cx="2667008" cy="1785926"/>
          </a:xfrm>
          <a:prstGeom prst="rect">
            <a:avLst/>
          </a:prstGeom>
          <a:noFill/>
        </p:spPr>
      </p:pic>
      <p:pic>
        <p:nvPicPr>
          <p:cNvPr id="30726" name="Picture 6" descr="http://vasi.net/uploads/podbor/Iskusstvennye%20produkty/thumbs/post-3-127012402515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794" y="5115294"/>
            <a:ext cx="2643206" cy="159983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Вопросы для закрепления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4899248"/>
          </a:xfrm>
        </p:spPr>
        <p:txBody>
          <a:bodyPr/>
          <a:lstStyle/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1. Что такое белки?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2. Дайте характеристику каждой из трёх структур белковых молекул.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3. Охарактеризуйте биологическую роль белка.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4. Опишите физические и химические свойства белков.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5. Что такое денатурация? Чем она может быть вызвана?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6. В чём состоит социальное значение денатурации белка?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7. Что вы знаете о синдроме приобретённого иммунодефицита (СПИДе)? Как это заболевание связано с нарушением белкового обмена в организме? </a:t>
            </a:r>
          </a:p>
          <a:p>
            <a:pPr marL="514350" indent="-514350"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8. В двух пробирках находятся растворы глицерина и белка. Как с помощью одного и того же реактива различить их?</a:t>
            </a:r>
          </a:p>
          <a:p>
            <a:pPr marL="514350" indent="-514350">
              <a:buNone/>
            </a:pP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859216" cy="720080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урока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/>
          <a:lstStyle/>
          <a:p>
            <a:pPr>
              <a:buNone/>
            </a:pP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>
                <a:solidFill>
                  <a:srgbClr val="EB1543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7056784" cy="5784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Образовательная: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Изучить состав, строение и свойства белков, их основные биологические функции; </a:t>
            </a:r>
          </a:p>
          <a:p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Развивающая: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Уметь сравнивать состав, строение и свойства различных органических соединений; </a:t>
            </a:r>
          </a:p>
          <a:p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Воспитательная: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потребность к изучению своего организма на примере изучения белков; осознание важности жизни и здоровья.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§ 26.3  стр. 462 – 466 ответить на вопросы после параграфа.</a:t>
            </a:r>
          </a:p>
          <a:p>
            <a:pPr>
              <a:buNone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Ю.М. Ерохин, </a:t>
            </a:r>
            <a:r>
              <a:rPr lang="ru-RU" sz="2400" b="1" dirty="0" err="1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И.Б.Ковалёва</a:t>
            </a:r>
            <a:endParaRPr lang="ru-RU" sz="24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учебник  Химия для профессий и специальностей технического и естественно-научного профиля.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81000"/>
            <a:ext cx="8075240" cy="815752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4755232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1. Биологические функции белков.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2. Состав белков.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3. Строение белковых молекул.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4. Физические свойства.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5. Химические свойства.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6. Социальное значение денатурации белка.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7. Превращения белков в организме.</a:t>
            </a:r>
          </a:p>
          <a:p>
            <a:pPr marL="514350" indent="-514350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8. Успехи в изучении и синтезе белков.</a:t>
            </a:r>
          </a:p>
          <a:p>
            <a:pPr marL="514350" indent="-514350">
              <a:buNone/>
            </a:pPr>
            <a:endParaRPr lang="ru-RU" sz="28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72434" cy="1683572"/>
          </a:xfrm>
        </p:spPr>
        <p:txBody>
          <a:bodyPr/>
          <a:lstStyle/>
          <a:p>
            <a:pPr algn="l"/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«Жизнь есть способ </a:t>
            </a:r>
            <a:b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существования белковых тел…»</a:t>
            </a:r>
            <a:b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Ф.Энгельс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060848"/>
            <a:ext cx="6445696" cy="4184376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1838 г. для обозначения белков выдающийся шведский химик Й.Я.Берцелиус ввел термин </a:t>
            </a:r>
          </a:p>
          <a:p>
            <a:pPr>
              <a:buNone/>
            </a:pPr>
            <a:r>
              <a:rPr lang="ru-RU" sz="28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протеин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(греч. </a:t>
            </a:r>
            <a:r>
              <a:rPr lang="en-US" sz="28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Protos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первый). </a:t>
            </a:r>
          </a:p>
          <a:p>
            <a:pPr algn="just">
              <a:buNone/>
            </a:pPr>
            <a:r>
              <a:rPr lang="ru-RU" sz="2800" b="1" dirty="0"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Белки</a:t>
            </a:r>
            <a:r>
              <a:rPr lang="ru-RU" sz="2800" b="1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– это природные полимеры которые играют ключевую роль во всех структурах живых организмов и происходящих в них процессах.</a:t>
            </a:r>
          </a:p>
          <a:p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864096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Биологические функции белков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579296" cy="5616624"/>
          </a:xfrm>
        </p:spPr>
        <p:txBody>
          <a:bodyPr/>
          <a:lstStyle/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Структурная.</a:t>
            </a:r>
            <a:r>
              <a:rPr lang="ru-RU" sz="21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Белки являются обязательными компонентами всех составных частей растительных и животных клеток.</a:t>
            </a:r>
            <a:endParaRPr lang="ru-RU" sz="2100" b="1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Транспортная.</a:t>
            </a:r>
            <a:r>
              <a:rPr lang="ru-RU" sz="21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Белки накапливают и переносят по организму важные вещества.</a:t>
            </a: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Защитная.</a:t>
            </a:r>
            <a:r>
              <a:rPr lang="ru-RU" sz="21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Антитела препятствуют проникновению в организм бактерий и ядовитых веществ, обеспечивают иммунитет.</a:t>
            </a: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Каталитическая.</a:t>
            </a:r>
            <a:r>
              <a:rPr lang="ru-RU" sz="2100" b="1" i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 биологические катализаторы (ферменты) – это белки.</a:t>
            </a: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Двигательная.</a:t>
            </a: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Мышечные ткани состоят из белковых молекул, способных сокращаться и скользить друг относительно друга.</a:t>
            </a: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Энергетическая</a:t>
            </a:r>
            <a:r>
              <a:rPr lang="ru-RU" sz="24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 окислении белков выделяется значительное количество энергии.</a:t>
            </a:r>
          </a:p>
          <a:p>
            <a:pPr>
              <a:buNone/>
            </a:pPr>
            <a:r>
              <a:rPr lang="ru-RU" sz="21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b="1" i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Регуляторная</a:t>
            </a:r>
            <a:r>
              <a:rPr lang="ru-RU" sz="24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1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Белки-гормоны регулируют многие процессы в организме.</a:t>
            </a:r>
          </a:p>
          <a:p>
            <a:pPr>
              <a:buNone/>
            </a:pPr>
            <a:endParaRPr lang="ru-RU" sz="21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81000"/>
            <a:ext cx="8003232" cy="887760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Определение белков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6480720" cy="4755232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Белки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– это природные полимеры, образованные остатками 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l-GR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-аминокислот, связанных пептидной связью.</a:t>
            </a:r>
          </a:p>
          <a:p>
            <a:pPr>
              <a:buNone/>
            </a:pP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endParaRPr lang="ru-RU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refoteka.ru/images/r/6/0/4/60403ee48f66712d3a90f72bb429a1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135" y="3429000"/>
            <a:ext cx="8681079" cy="281101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576064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аминокислоты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168" y="1412776"/>
            <a:ext cx="8219256" cy="4683224"/>
          </a:xfr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Алифатические предельные АК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(глицин, 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аланин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Серосодержащие АК (цистеин)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с алифатической гидроксильной группой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–ОН (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серин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Ароматические АК (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фенилаланин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тирозин)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с кислотным радикалом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глутаминовая</a:t>
            </a: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кислота)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с основным радикалом (лизин).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effectLst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59632" y="450912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31640" y="450912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51720" y="450912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омпьютер\Desktop\ГРУППА КС\f3e939619cc8492ac8e76c274107b6f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8524"/>
            <a:ext cx="8712968" cy="6526217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F0CFB-3320-4083-945A-1996BB9E2C3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кстура">
  <a:themeElements>
    <a:clrScheme name="Текстура 3">
      <a:dk1>
        <a:srgbClr val="4E4E74"/>
      </a:dk1>
      <a:lt1>
        <a:srgbClr val="FFFFFF"/>
      </a:lt1>
      <a:dk2>
        <a:srgbClr val="666699"/>
      </a:dk2>
      <a:lt2>
        <a:srgbClr val="FFFFCC"/>
      </a:lt2>
      <a:accent1>
        <a:srgbClr val="5E5884"/>
      </a:accent1>
      <a:accent2>
        <a:srgbClr val="8AB29D"/>
      </a:accent2>
      <a:accent3>
        <a:srgbClr val="B8B8CA"/>
      </a:accent3>
      <a:accent4>
        <a:srgbClr val="DADAD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1318</TotalTime>
  <Words>1363</Words>
  <Application>Microsoft Office PowerPoint</Application>
  <PresentationFormat>Экран (4:3)</PresentationFormat>
  <Paragraphs>194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Book Antiqua</vt:lpstr>
      <vt:lpstr>Calibri</vt:lpstr>
      <vt:lpstr>Tahoma</vt:lpstr>
      <vt:lpstr>Times New Roman</vt:lpstr>
      <vt:lpstr>Wingdings</vt:lpstr>
      <vt:lpstr>Текстура</vt:lpstr>
      <vt:lpstr>  Презентация к уроку по химии     на тему «Белки»  Подготовила                                          Белинская Н.В.                                       преподаватель ГБПОУ «СГХТ»    </vt:lpstr>
      <vt:lpstr>Цель урока</vt:lpstr>
      <vt:lpstr>Задачи урока  </vt:lpstr>
      <vt:lpstr>План</vt:lpstr>
      <vt:lpstr>«Жизнь есть способ  существования белковых тел…» Ф.Энгельс</vt:lpstr>
      <vt:lpstr>Биологические функции белков</vt:lpstr>
      <vt:lpstr>Определение белков</vt:lpstr>
      <vt:lpstr>Природные аминокислоты</vt:lpstr>
      <vt:lpstr>Презентация PowerPoint</vt:lpstr>
      <vt:lpstr>Презентация PowerPoint</vt:lpstr>
      <vt:lpstr>Классификация белков</vt:lpstr>
      <vt:lpstr>Строение белковых молекул  </vt:lpstr>
      <vt:lpstr> Вторичная структура белка</vt:lpstr>
      <vt:lpstr> Третичная структура белка</vt:lpstr>
      <vt:lpstr>Физические свойства </vt:lpstr>
      <vt:lpstr>Химические свойства</vt:lpstr>
      <vt:lpstr>Химические свойства белков</vt:lpstr>
      <vt:lpstr>Денатурация белка</vt:lpstr>
      <vt:lpstr>Реактивы для опытов с белком куриного яйца</vt:lpstr>
      <vt:lpstr>Необратимая денатурация белка под действием концентрированных кислот</vt:lpstr>
      <vt:lpstr>Необратимая денатурация белка под действием солей тяжёлых металлов</vt:lpstr>
      <vt:lpstr>Денатурация белка под действием этилового спирта </vt:lpstr>
      <vt:lpstr>Денатурирующие факторы белков     человеческого организма</vt:lpstr>
      <vt:lpstr>Вредный производственный фактор</vt:lpstr>
      <vt:lpstr>Льготы сотрудникам вредного производства:</vt:lpstr>
      <vt:lpstr>Превращение белков в организме</vt:lpstr>
      <vt:lpstr>Вывод</vt:lpstr>
      <vt:lpstr>Успехи в изучении и синтезе белков</vt:lpstr>
      <vt:lpstr>Вопросы для закрепления</vt:lpstr>
      <vt:lpstr>Домашнее задание</vt:lpstr>
    </vt:vector>
  </TitlesOfParts>
  <Company>**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органическую химию</dc:title>
  <dc:creator>*</dc:creator>
  <cp:lastModifiedBy>Карпович О.В</cp:lastModifiedBy>
  <cp:revision>192</cp:revision>
  <dcterms:created xsi:type="dcterms:W3CDTF">2010-03-06T14:51:33Z</dcterms:created>
  <dcterms:modified xsi:type="dcterms:W3CDTF">2025-06-26T09:02:45Z</dcterms:modified>
</cp:coreProperties>
</file>